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2" r:id="rId3"/>
    <p:sldId id="281" r:id="rId4"/>
    <p:sldId id="280" r:id="rId5"/>
    <p:sldId id="278" r:id="rId6"/>
    <p:sldId id="282" r:id="rId7"/>
    <p:sldId id="295" r:id="rId8"/>
    <p:sldId id="296" r:id="rId9"/>
    <p:sldId id="294" r:id="rId10"/>
    <p:sldId id="298" r:id="rId11"/>
    <p:sldId id="283"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880" autoAdjust="0"/>
  </p:normalViewPr>
  <p:slideViewPr>
    <p:cSldViewPr snapToGrid="0">
      <p:cViewPr varScale="1">
        <p:scale>
          <a:sx n="53" d="100"/>
          <a:sy n="53"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2BB98F-2100-4273-936A-8A451CE40FC0}" type="datetimeFigureOut">
              <a:rPr lang="en-IN" smtClean="0"/>
              <a:t>19-11-2018</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74CF2-B7E6-41BD-AE06-790C199380E9}" type="slidenum">
              <a:rPr lang="en-IN" smtClean="0"/>
              <a:t>‹#›</a:t>
            </a:fld>
            <a:endParaRPr lang="en-IN"/>
          </a:p>
        </p:txBody>
      </p:sp>
    </p:spTree>
    <p:extLst>
      <p:ext uri="{BB962C8B-B14F-4D97-AF65-F5344CB8AC3E}">
        <p14:creationId xmlns:p14="http://schemas.microsoft.com/office/powerpoint/2010/main" val="3995022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Review the</a:t>
            </a:r>
            <a:r>
              <a:rPr lang="en-IN" baseline="0" dirty="0" smtClean="0"/>
              <a:t> previous weeks assignment for 20 – 30 mins before beginning the presentation. This week is to make the students learn about looking for existing solutions and making concepts and also representing them.</a:t>
            </a:r>
            <a:endParaRPr lang="en-IN" dirty="0"/>
          </a:p>
        </p:txBody>
      </p:sp>
      <p:sp>
        <p:nvSpPr>
          <p:cNvPr id="4" name="Slide Number Placeholder 3"/>
          <p:cNvSpPr>
            <a:spLocks noGrp="1"/>
          </p:cNvSpPr>
          <p:nvPr>
            <p:ph type="sldNum" sz="quarter" idx="10"/>
          </p:nvPr>
        </p:nvSpPr>
        <p:spPr/>
        <p:txBody>
          <a:bodyPr/>
          <a:lstStyle/>
          <a:p>
            <a:fld id="{65674CF2-B7E6-41BD-AE06-790C199380E9}" type="slidenum">
              <a:rPr lang="en-IN" smtClean="0"/>
              <a:t>1</a:t>
            </a:fld>
            <a:endParaRPr lang="en-IN"/>
          </a:p>
        </p:txBody>
      </p:sp>
    </p:spTree>
    <p:extLst>
      <p:ext uri="{BB962C8B-B14F-4D97-AF65-F5344CB8AC3E}">
        <p14:creationId xmlns:p14="http://schemas.microsoft.com/office/powerpoint/2010/main" val="2331864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Explain how SCAMPER Tool has benefitted in product development.</a:t>
            </a:r>
          </a:p>
          <a:p>
            <a:endParaRPr lang="en-IN" dirty="0" smtClean="0"/>
          </a:p>
          <a:p>
            <a:r>
              <a:rPr lang="en-IN" dirty="0" smtClean="0"/>
              <a:t>Same concept can be thought of and can be made in different ways. We all</a:t>
            </a:r>
            <a:r>
              <a:rPr lang="en-IN" baseline="0" dirty="0" smtClean="0"/>
              <a:t> think differently. Everyone perceives things in their comfort zone. That’s why sketching is important to communicate your idea effectively without leaving anything to imagination.</a:t>
            </a:r>
          </a:p>
          <a:p>
            <a:endParaRPr lang="en-IN" baseline="0" dirty="0" smtClean="0"/>
          </a:p>
          <a:p>
            <a:r>
              <a:rPr lang="en-IN" baseline="0" dirty="0" smtClean="0"/>
              <a:t>“A picture can communicate what a 1000 words can’t.”</a:t>
            </a:r>
          </a:p>
          <a:p>
            <a:endParaRPr lang="en-IN" baseline="0" dirty="0" smtClean="0"/>
          </a:p>
          <a:p>
            <a:r>
              <a:rPr lang="en-IN" baseline="0" dirty="0" smtClean="0"/>
              <a:t>Sketching acts as an effective visual communication tool to express and make people understand your idea about a product.</a:t>
            </a:r>
          </a:p>
          <a:p>
            <a:endParaRPr lang="en-IN" dirty="0" smtClean="0"/>
          </a:p>
          <a:p>
            <a:r>
              <a:rPr lang="en-IN" dirty="0" smtClean="0"/>
              <a:t>Also, share the notes –</a:t>
            </a:r>
            <a:r>
              <a:rPr lang="en-IN" baseline="0" dirty="0" smtClean="0"/>
              <a:t> ‘ PDS - Sketching - Object Drawing.docx’ to the WhatsApp group.</a:t>
            </a:r>
          </a:p>
          <a:p>
            <a:endParaRPr lang="en-IN" baseline="0" dirty="0" smtClean="0"/>
          </a:p>
          <a:p>
            <a:r>
              <a:rPr lang="en-IN" baseline="0" dirty="0" smtClean="0"/>
              <a:t>Ask them to go through the document and practice different lines </a:t>
            </a:r>
            <a:r>
              <a:rPr lang="en-IN" baseline="0" smtClean="0"/>
              <a:t>and circles </a:t>
            </a:r>
            <a:r>
              <a:rPr lang="en-IN" baseline="0" dirty="0" smtClean="0"/>
              <a:t>– Also add practice photos to the Ppt.</a:t>
            </a:r>
            <a:endParaRPr lang="en-IN" dirty="0"/>
          </a:p>
        </p:txBody>
      </p:sp>
      <p:sp>
        <p:nvSpPr>
          <p:cNvPr id="4" name="Slide Number Placeholder 3"/>
          <p:cNvSpPr>
            <a:spLocks noGrp="1"/>
          </p:cNvSpPr>
          <p:nvPr>
            <p:ph type="sldNum" sz="quarter" idx="10"/>
          </p:nvPr>
        </p:nvSpPr>
        <p:spPr/>
        <p:txBody>
          <a:bodyPr/>
          <a:lstStyle/>
          <a:p>
            <a:fld id="{65674CF2-B7E6-41BD-AE06-790C199380E9}" type="slidenum">
              <a:rPr lang="en-IN" smtClean="0"/>
              <a:t>10</a:t>
            </a:fld>
            <a:endParaRPr lang="en-IN"/>
          </a:p>
        </p:txBody>
      </p:sp>
    </p:spTree>
    <p:extLst>
      <p:ext uri="{BB962C8B-B14F-4D97-AF65-F5344CB8AC3E}">
        <p14:creationId xmlns:p14="http://schemas.microsoft.com/office/powerpoint/2010/main" val="2494040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Review the</a:t>
            </a:r>
            <a:r>
              <a:rPr lang="en-IN" baseline="0" dirty="0" smtClean="0"/>
              <a:t> activities in the class. </a:t>
            </a:r>
            <a:endParaRPr lang="en-IN" dirty="0"/>
          </a:p>
        </p:txBody>
      </p:sp>
      <p:sp>
        <p:nvSpPr>
          <p:cNvPr id="4" name="Slide Number Placeholder 3"/>
          <p:cNvSpPr>
            <a:spLocks noGrp="1"/>
          </p:cNvSpPr>
          <p:nvPr>
            <p:ph type="sldNum" sz="quarter" idx="10"/>
          </p:nvPr>
        </p:nvSpPr>
        <p:spPr/>
        <p:txBody>
          <a:bodyPr/>
          <a:lstStyle/>
          <a:p>
            <a:fld id="{1C6B6090-DF1F-410A-8FEA-89FB1FBFC034}" type="slidenum">
              <a:rPr lang="en-IN" smtClean="0"/>
              <a:t>11</a:t>
            </a:fld>
            <a:endParaRPr lang="en-IN"/>
          </a:p>
        </p:txBody>
      </p:sp>
    </p:spTree>
    <p:extLst>
      <p:ext uri="{BB962C8B-B14F-4D97-AF65-F5344CB8AC3E}">
        <p14:creationId xmlns:p14="http://schemas.microsoft.com/office/powerpoint/2010/main" val="4221497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Share ‘PDS - Assignment - 3 - Survey, Conceptualization &amp; Sketching - Template.pptx’ to the WhatsApp group.</a:t>
            </a:r>
            <a:r>
              <a:rPr lang="en-IN" dirty="0" smtClean="0"/>
              <a:t> </a:t>
            </a:r>
          </a:p>
          <a:p>
            <a:endParaRPr lang="en-IN" dirty="0"/>
          </a:p>
        </p:txBody>
      </p:sp>
      <p:sp>
        <p:nvSpPr>
          <p:cNvPr id="4" name="Slide Number Placeholder 3"/>
          <p:cNvSpPr>
            <a:spLocks noGrp="1"/>
          </p:cNvSpPr>
          <p:nvPr>
            <p:ph type="sldNum" sz="quarter" idx="10"/>
          </p:nvPr>
        </p:nvSpPr>
        <p:spPr/>
        <p:txBody>
          <a:bodyPr/>
          <a:lstStyle/>
          <a:p>
            <a:fld id="{1C6B6090-DF1F-410A-8FEA-89FB1FBFC034}" type="slidenum">
              <a:rPr lang="en-IN" smtClean="0"/>
              <a:t>12</a:t>
            </a:fld>
            <a:endParaRPr lang="en-IN"/>
          </a:p>
        </p:txBody>
      </p:sp>
    </p:spTree>
    <p:extLst>
      <p:ext uri="{BB962C8B-B14F-4D97-AF65-F5344CB8AC3E}">
        <p14:creationId xmlns:p14="http://schemas.microsoft.com/office/powerpoint/2010/main" val="2345650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It is a search tool for existing solutions. </a:t>
            </a:r>
            <a:br>
              <a:rPr lang="en-IN" baseline="0" dirty="0" smtClean="0"/>
            </a:b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Helps better understand what can be done, by seeing what has been 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Make the students to write down the information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Make the students take a note of the information on IPR.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What is an Intellectual Property? What is Patent?</a:t>
            </a:r>
          </a:p>
          <a:p>
            <a:endParaRPr lang="en-IN" baseline="0" dirty="0" smtClean="0"/>
          </a:p>
          <a:p>
            <a:r>
              <a:rPr lang="en-IN" sz="1200" kern="1200" dirty="0" smtClean="0">
                <a:solidFill>
                  <a:schemeClr val="tx1"/>
                </a:solidFill>
                <a:effectLst/>
                <a:latin typeface="+mn-lt"/>
                <a:ea typeface="+mn-ea"/>
                <a:cs typeface="+mn-cs"/>
              </a:rPr>
              <a:t>*Intellectual Property is the property that includes intangible aspects like Ideas, Creative thoughts, etc. It deals with Human Mind’s creations. It is given in the form of Patents, Copy Rights, Trademarks, etc. </a:t>
            </a:r>
          </a:p>
          <a:p>
            <a:r>
              <a:rPr lang="en-IN" sz="1200" kern="1200" dirty="0" smtClean="0">
                <a:solidFill>
                  <a:schemeClr val="tx1"/>
                </a:solidFill>
                <a:effectLst/>
                <a:latin typeface="+mn-lt"/>
                <a:ea typeface="+mn-ea"/>
                <a:cs typeface="+mn-cs"/>
              </a:rPr>
              <a:t>*Having it gives rights to oppose unfair competition, when dealing with creating intellectual good like Ideas on products, services, etc. Law gives information rights and usage rights to the owner, for the product for a limited time period. Having these rights ensure that others don’t copy, sell, or use one’s intellectual property.</a:t>
            </a:r>
          </a:p>
          <a:p>
            <a:r>
              <a:rPr lang="en-IN" sz="1200" kern="1200" dirty="0" smtClean="0">
                <a:solidFill>
                  <a:schemeClr val="tx1"/>
                </a:solidFill>
                <a:effectLst/>
                <a:latin typeface="+mn-lt"/>
                <a:ea typeface="+mn-ea"/>
                <a:cs typeface="+mn-cs"/>
              </a:rPr>
              <a:t>*One can profit from these rights by leasing the information / goods to the others. </a:t>
            </a:r>
          </a:p>
          <a:p>
            <a:r>
              <a:rPr lang="en-IN" sz="1200" kern="1200" dirty="0" smtClean="0">
                <a:solidFill>
                  <a:schemeClr val="tx1"/>
                </a:solidFill>
                <a:effectLst/>
                <a:latin typeface="+mn-lt"/>
                <a:ea typeface="+mn-ea"/>
                <a:cs typeface="+mn-cs"/>
              </a:rPr>
              <a:t>*The incentives are given to trigger intellectual goods and promote innovation, as a solution to a technological problem, in a NEW, NOT OBVIOUS and HAVING AN INDUSTRIAL APPLICABILITY. </a:t>
            </a:r>
          </a:p>
          <a:p>
            <a:r>
              <a:rPr lang="en-IN" sz="1200" kern="1200" dirty="0" smtClean="0">
                <a:solidFill>
                  <a:schemeClr val="tx1"/>
                </a:solidFill>
                <a:effectLst/>
                <a:latin typeface="+mn-lt"/>
                <a:ea typeface="+mn-ea"/>
                <a:cs typeface="+mn-cs"/>
              </a:rPr>
              <a:t>*Intellectual property helps new product development by protecting the newly generated ideas as registered under a Government Body and prohibits other individual to use them without permission from the owner.</a:t>
            </a:r>
          </a:p>
          <a:p>
            <a:r>
              <a:rPr lang="en-IN" sz="1200" kern="1200" dirty="0" smtClean="0">
                <a:solidFill>
                  <a:schemeClr val="tx1"/>
                </a:solidFill>
                <a:effectLst/>
                <a:latin typeface="+mn-lt"/>
                <a:ea typeface="+mn-ea"/>
                <a:cs typeface="+mn-cs"/>
              </a:rPr>
              <a:t>*Example: Tirupati Laddu, can’t be made anywhere in the world, other than on the hills of Tirupati. </a:t>
            </a:r>
          </a:p>
        </p:txBody>
      </p:sp>
      <p:sp>
        <p:nvSpPr>
          <p:cNvPr id="4" name="Slide Number Placeholder 3"/>
          <p:cNvSpPr>
            <a:spLocks noGrp="1"/>
          </p:cNvSpPr>
          <p:nvPr>
            <p:ph type="sldNum" sz="quarter" idx="10"/>
          </p:nvPr>
        </p:nvSpPr>
        <p:spPr/>
        <p:txBody>
          <a:bodyPr/>
          <a:lstStyle/>
          <a:p>
            <a:fld id="{65674CF2-B7E6-41BD-AE06-790C199380E9}" type="slidenum">
              <a:rPr lang="en-IN" smtClean="0"/>
              <a:t>2</a:t>
            </a:fld>
            <a:endParaRPr lang="en-IN"/>
          </a:p>
        </p:txBody>
      </p:sp>
    </p:spTree>
    <p:extLst>
      <p:ext uri="{BB962C8B-B14F-4D97-AF65-F5344CB8AC3E}">
        <p14:creationId xmlns:p14="http://schemas.microsoft.com/office/powerpoint/2010/main" val="67001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Need for Searching – Ensure originality of your concept, See what has been done previously, Helps think of other possible solutions.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What is a Patent?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Why is it important?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Explain it’s role in New Product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Make the students to write down the information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p:txBody>
      </p:sp>
      <p:sp>
        <p:nvSpPr>
          <p:cNvPr id="4" name="Slide Number Placeholder 3"/>
          <p:cNvSpPr>
            <a:spLocks noGrp="1"/>
          </p:cNvSpPr>
          <p:nvPr>
            <p:ph type="sldNum" sz="quarter" idx="10"/>
          </p:nvPr>
        </p:nvSpPr>
        <p:spPr/>
        <p:txBody>
          <a:bodyPr/>
          <a:lstStyle/>
          <a:p>
            <a:fld id="{65674CF2-B7E6-41BD-AE06-790C199380E9}" type="slidenum">
              <a:rPr lang="en-IN" smtClean="0"/>
              <a:t>3</a:t>
            </a:fld>
            <a:endParaRPr lang="en-IN"/>
          </a:p>
        </p:txBody>
      </p:sp>
    </p:spTree>
    <p:extLst>
      <p:ext uri="{BB962C8B-B14F-4D97-AF65-F5344CB8AC3E}">
        <p14:creationId xmlns:p14="http://schemas.microsoft.com/office/powerpoint/2010/main" val="1172081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What are Keywords?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How to identify multiple keywords for one product?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How to do a priority search on Google Patents?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Where else can we 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Instructor is advised to showcase on internet, how to look for existing solutions and parallel scenarios for collecting required 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Make the students to write down the information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p:txBody>
      </p:sp>
      <p:sp>
        <p:nvSpPr>
          <p:cNvPr id="4" name="Slide Number Placeholder 3"/>
          <p:cNvSpPr>
            <a:spLocks noGrp="1"/>
          </p:cNvSpPr>
          <p:nvPr>
            <p:ph type="sldNum" sz="quarter" idx="10"/>
          </p:nvPr>
        </p:nvSpPr>
        <p:spPr/>
        <p:txBody>
          <a:bodyPr/>
          <a:lstStyle/>
          <a:p>
            <a:fld id="{65674CF2-B7E6-41BD-AE06-790C199380E9}" type="slidenum">
              <a:rPr lang="en-IN" smtClean="0"/>
              <a:t>4</a:t>
            </a:fld>
            <a:endParaRPr lang="en-IN"/>
          </a:p>
        </p:txBody>
      </p:sp>
    </p:spTree>
    <p:extLst>
      <p:ext uri="{BB962C8B-B14F-4D97-AF65-F5344CB8AC3E}">
        <p14:creationId xmlns:p14="http://schemas.microsoft.com/office/powerpoint/2010/main" val="312176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Review the</a:t>
            </a:r>
            <a:r>
              <a:rPr lang="en-IN" baseline="0" dirty="0" smtClean="0"/>
              <a:t> activities in the class. </a:t>
            </a:r>
          </a:p>
        </p:txBody>
      </p:sp>
      <p:sp>
        <p:nvSpPr>
          <p:cNvPr id="4" name="Slide Number Placeholder 3"/>
          <p:cNvSpPr>
            <a:spLocks noGrp="1"/>
          </p:cNvSpPr>
          <p:nvPr>
            <p:ph type="sldNum" sz="quarter" idx="10"/>
          </p:nvPr>
        </p:nvSpPr>
        <p:spPr/>
        <p:txBody>
          <a:bodyPr/>
          <a:lstStyle/>
          <a:p>
            <a:fld id="{1C6B6090-DF1F-410A-8FEA-89FB1FBFC034}" type="slidenum">
              <a:rPr lang="en-IN" smtClean="0"/>
              <a:t>5</a:t>
            </a:fld>
            <a:endParaRPr lang="en-IN"/>
          </a:p>
        </p:txBody>
      </p:sp>
    </p:spTree>
    <p:extLst>
      <p:ext uri="{BB962C8B-B14F-4D97-AF65-F5344CB8AC3E}">
        <p14:creationId xmlns:p14="http://schemas.microsoft.com/office/powerpoint/2010/main" val="4178216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Ensure that the students are seated in a group, around the table and are contributing to the thought.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IN" baseline="0" dirty="0" smtClean="0"/>
              <a:t>As a classroom activity, the students shall be given a simple problem – like Potato peeling, and are asked to think of different kinds of solutions they can come up with as a group.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p:txBody>
      </p:sp>
      <p:sp>
        <p:nvSpPr>
          <p:cNvPr id="4" name="Slide Number Placeholder 3"/>
          <p:cNvSpPr>
            <a:spLocks noGrp="1"/>
          </p:cNvSpPr>
          <p:nvPr>
            <p:ph type="sldNum" sz="quarter" idx="10"/>
          </p:nvPr>
        </p:nvSpPr>
        <p:spPr/>
        <p:txBody>
          <a:bodyPr/>
          <a:lstStyle/>
          <a:p>
            <a:fld id="{65674CF2-B7E6-41BD-AE06-790C199380E9}" type="slidenum">
              <a:rPr lang="en-IN" smtClean="0">
                <a:solidFill>
                  <a:prstClr val="black"/>
                </a:solidFill>
              </a:rPr>
              <a:pPr/>
              <a:t>6</a:t>
            </a:fld>
            <a:endParaRPr lang="en-IN">
              <a:solidFill>
                <a:prstClr val="black"/>
              </a:solidFill>
            </a:endParaRPr>
          </a:p>
        </p:txBody>
      </p:sp>
    </p:spTree>
    <p:extLst>
      <p:ext uri="{BB962C8B-B14F-4D97-AF65-F5344CB8AC3E}">
        <p14:creationId xmlns:p14="http://schemas.microsoft.com/office/powerpoint/2010/main" val="391833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kern="1200" dirty="0" smtClean="0">
                <a:solidFill>
                  <a:schemeClr val="tx1"/>
                </a:solidFill>
                <a:effectLst/>
                <a:latin typeface="+mn-lt"/>
                <a:ea typeface="+mn-ea"/>
                <a:cs typeface="+mn-cs"/>
              </a:rPr>
              <a:t>Preparation:</a:t>
            </a:r>
          </a:p>
          <a:p>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Topic shall be kept Thinking about.</a:t>
            </a:r>
          </a:p>
          <a:p>
            <a:r>
              <a:rPr lang="en-IN" sz="1200" kern="1200" dirty="0" smtClean="0">
                <a:solidFill>
                  <a:schemeClr val="tx1"/>
                </a:solidFill>
                <a:effectLst/>
                <a:latin typeface="+mn-lt"/>
                <a:ea typeface="+mn-ea"/>
                <a:cs typeface="+mn-cs"/>
              </a:rPr>
              <a:t>An idea or a thought might come up. It becomes your insight.</a:t>
            </a:r>
          </a:p>
          <a:p>
            <a:r>
              <a:rPr lang="en-IN" sz="1200" kern="1200" dirty="0" smtClean="0">
                <a:solidFill>
                  <a:schemeClr val="tx1"/>
                </a:solidFill>
                <a:effectLst/>
                <a:latin typeface="+mn-lt"/>
                <a:ea typeface="+mn-ea"/>
                <a:cs typeface="+mn-cs"/>
              </a:rPr>
              <a:t>Any thought coming out of your mind, however unrelated or crazy, must</a:t>
            </a:r>
            <a:r>
              <a:rPr lang="en-IN" sz="1200" kern="1200" baseline="0" dirty="0" smtClean="0">
                <a:solidFill>
                  <a:schemeClr val="tx1"/>
                </a:solidFill>
                <a:effectLst/>
                <a:latin typeface="+mn-lt"/>
                <a:ea typeface="+mn-ea"/>
                <a:cs typeface="+mn-cs"/>
              </a:rPr>
              <a:t> be put on paper in the form of a sketch / writing.</a:t>
            </a:r>
            <a:endParaRPr lang="en-IN" sz="1200" kern="1200" dirty="0" smtClean="0">
              <a:solidFill>
                <a:schemeClr val="tx1"/>
              </a:solidFill>
              <a:effectLst/>
              <a:latin typeface="+mn-lt"/>
              <a:ea typeface="+mn-ea"/>
              <a:cs typeface="+mn-cs"/>
            </a:endParaRPr>
          </a:p>
          <a:p>
            <a:r>
              <a:rPr lang="en-IN" sz="1200" kern="1200" dirty="0" smtClean="0">
                <a:solidFill>
                  <a:schemeClr val="tx1"/>
                </a:solidFill>
                <a:effectLst/>
                <a:latin typeface="+mn-lt"/>
                <a:ea typeface="+mn-ea"/>
                <a:cs typeface="+mn-cs"/>
              </a:rPr>
              <a:t>Evaluate the thought based on originality, feasibility, etc.</a:t>
            </a:r>
          </a:p>
          <a:p>
            <a:r>
              <a:rPr lang="en-IN" sz="1200" kern="1200" dirty="0" smtClean="0">
                <a:solidFill>
                  <a:schemeClr val="tx1"/>
                </a:solidFill>
                <a:effectLst/>
                <a:latin typeface="+mn-lt"/>
                <a:ea typeface="+mn-ea"/>
                <a:cs typeface="+mn-cs"/>
              </a:rPr>
              <a:t>Turn your thought / idea into concept.</a:t>
            </a:r>
          </a:p>
          <a:p>
            <a:r>
              <a:rPr lang="en-IN" sz="1200" kern="1200" dirty="0" smtClean="0">
                <a:solidFill>
                  <a:schemeClr val="tx1"/>
                </a:solidFill>
                <a:effectLst/>
                <a:latin typeface="+mn-lt"/>
                <a:ea typeface="+mn-ea"/>
                <a:cs typeface="+mn-cs"/>
              </a:rPr>
              <a:t>Come up with as many concepts as possible.</a:t>
            </a:r>
          </a:p>
        </p:txBody>
      </p:sp>
      <p:sp>
        <p:nvSpPr>
          <p:cNvPr id="4" name="Slide Number Placeholder 3"/>
          <p:cNvSpPr>
            <a:spLocks noGrp="1"/>
          </p:cNvSpPr>
          <p:nvPr>
            <p:ph type="sldNum" sz="quarter" idx="10"/>
          </p:nvPr>
        </p:nvSpPr>
        <p:spPr/>
        <p:txBody>
          <a:bodyPr/>
          <a:lstStyle/>
          <a:p>
            <a:fld id="{65674CF2-B7E6-41BD-AE06-790C199380E9}" type="slidenum">
              <a:rPr lang="en-IN" smtClean="0">
                <a:solidFill>
                  <a:prstClr val="black"/>
                </a:solidFill>
              </a:rPr>
              <a:pPr/>
              <a:t>7</a:t>
            </a:fld>
            <a:endParaRPr lang="en-IN">
              <a:solidFill>
                <a:prstClr val="black"/>
              </a:solidFill>
            </a:endParaRPr>
          </a:p>
        </p:txBody>
      </p:sp>
    </p:spTree>
    <p:extLst>
      <p:ext uri="{BB962C8B-B14F-4D97-AF65-F5344CB8AC3E}">
        <p14:creationId xmlns:p14="http://schemas.microsoft.com/office/powerpoint/2010/main" val="2746983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dirty="0" smtClean="0"/>
              <a:t>S – Substitute: Material, Other Product, Process, Rules, Can this replace another Product? etc.</a:t>
            </a:r>
          </a:p>
          <a:p>
            <a:r>
              <a:rPr lang="en-IN" sz="1200" dirty="0" smtClean="0"/>
              <a:t>C – Combine: Purposes, Objectives, Products, Resources, etc. </a:t>
            </a:r>
          </a:p>
          <a:p>
            <a:r>
              <a:rPr lang="en-IN" sz="1200" dirty="0" smtClean="0"/>
              <a:t>A – Adapt: What else is like this product? In what other context can this product be used? How can this product behave in another specific context? Etc.</a:t>
            </a:r>
          </a:p>
          <a:p>
            <a:r>
              <a:rPr lang="en-IN" sz="1200" dirty="0" smtClean="0"/>
              <a:t>M – Modify / Magnify / Minimize: Aesthetics -Shape, Look, Feel, Manufacturing - Strength of parts, Assembly, etc.</a:t>
            </a:r>
          </a:p>
          <a:p>
            <a:r>
              <a:rPr lang="en-IN" sz="1200" dirty="0" smtClean="0"/>
              <a:t>P – Put to another Use: Usability in another context / scenario, etc.</a:t>
            </a:r>
          </a:p>
          <a:p>
            <a:r>
              <a:rPr lang="en-IN" sz="1200" dirty="0" smtClean="0"/>
              <a:t>E – Eliminate / Elaborate: Streamline, Simplify, Eliminate useless parts, functions, How can we make it lighter, faster and smaller? Etc.</a:t>
            </a:r>
          </a:p>
          <a:p>
            <a:r>
              <a:rPr lang="en-IN" sz="1200" dirty="0" smtClean="0"/>
              <a:t>R – Reuse / Reorganise / Reverse: Sequence of actions, How to do the exact opposite of what is being done?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baseline="0" dirty="0" smtClean="0"/>
          </a:p>
        </p:txBody>
      </p:sp>
      <p:sp>
        <p:nvSpPr>
          <p:cNvPr id="4" name="Slide Number Placeholder 3"/>
          <p:cNvSpPr>
            <a:spLocks noGrp="1"/>
          </p:cNvSpPr>
          <p:nvPr>
            <p:ph type="sldNum" sz="quarter" idx="10"/>
          </p:nvPr>
        </p:nvSpPr>
        <p:spPr/>
        <p:txBody>
          <a:bodyPr/>
          <a:lstStyle/>
          <a:p>
            <a:fld id="{65674CF2-B7E6-41BD-AE06-790C199380E9}" type="slidenum">
              <a:rPr lang="en-IN" smtClean="0">
                <a:solidFill>
                  <a:prstClr val="black"/>
                </a:solidFill>
              </a:rPr>
              <a:pPr/>
              <a:t>8</a:t>
            </a:fld>
            <a:endParaRPr lang="en-IN">
              <a:solidFill>
                <a:prstClr val="black"/>
              </a:solidFill>
            </a:endParaRPr>
          </a:p>
        </p:txBody>
      </p:sp>
    </p:spTree>
    <p:extLst>
      <p:ext uri="{BB962C8B-B14F-4D97-AF65-F5344CB8AC3E}">
        <p14:creationId xmlns:p14="http://schemas.microsoft.com/office/powerpoint/2010/main" val="940702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Show the students on how to apply SCAMPER Tool on a simple product like Potato</a:t>
            </a:r>
            <a:r>
              <a:rPr lang="en-IN" baseline="0" dirty="0" smtClean="0"/>
              <a:t> Peeler, as an example.</a:t>
            </a:r>
          </a:p>
          <a:p>
            <a:endParaRPr lang="en-IN" baseline="0" dirty="0" smtClean="0"/>
          </a:p>
          <a:p>
            <a:r>
              <a:rPr lang="en-IN" baseline="0" dirty="0" smtClean="0"/>
              <a:t>Also, give 10 minutes and ask them to try and sketch the peeler according to benefits being presented on a fresh paper. </a:t>
            </a:r>
          </a:p>
          <a:p>
            <a:endParaRPr lang="en-IN" baseline="0" dirty="0" smtClean="0"/>
          </a:p>
          <a:p>
            <a:r>
              <a:rPr lang="en-IN" baseline="0" dirty="0" smtClean="0"/>
              <a:t>After 5 minutes, reveal the next slide – the actual model developed through the process.</a:t>
            </a:r>
            <a:endParaRPr lang="en-IN" dirty="0"/>
          </a:p>
        </p:txBody>
      </p:sp>
      <p:sp>
        <p:nvSpPr>
          <p:cNvPr id="4" name="Slide Number Placeholder 3"/>
          <p:cNvSpPr>
            <a:spLocks noGrp="1"/>
          </p:cNvSpPr>
          <p:nvPr>
            <p:ph type="sldNum" sz="quarter" idx="10"/>
          </p:nvPr>
        </p:nvSpPr>
        <p:spPr/>
        <p:txBody>
          <a:bodyPr/>
          <a:lstStyle/>
          <a:p>
            <a:fld id="{65674CF2-B7E6-41BD-AE06-790C199380E9}" type="slidenum">
              <a:rPr lang="en-IN" smtClean="0"/>
              <a:t>9</a:t>
            </a:fld>
            <a:endParaRPr lang="en-IN"/>
          </a:p>
        </p:txBody>
      </p:sp>
    </p:spTree>
    <p:extLst>
      <p:ext uri="{BB962C8B-B14F-4D97-AF65-F5344CB8AC3E}">
        <p14:creationId xmlns:p14="http://schemas.microsoft.com/office/powerpoint/2010/main" val="2118943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D47019F-DAD6-4D55-9071-2A9FE54A17AB}" type="datetimeFigureOut">
              <a:rPr lang="en-IN" smtClean="0"/>
              <a:t>19-11-2018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452380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47019F-DAD6-4D55-9071-2A9FE54A17AB}" type="datetimeFigureOut">
              <a:rPr lang="en-IN" smtClean="0"/>
              <a:t>19-11-2018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1679180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47019F-DAD6-4D55-9071-2A9FE54A17AB}" type="datetimeFigureOut">
              <a:rPr lang="en-IN" smtClean="0"/>
              <a:t>19-11-2018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3510570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47019F-DAD6-4D55-9071-2A9FE54A17AB}" type="datetimeFigureOut">
              <a:rPr lang="en-IN" smtClean="0"/>
              <a:t>19-11-2018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1507839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47019F-DAD6-4D55-9071-2A9FE54A17AB}" type="datetimeFigureOut">
              <a:rPr lang="en-IN" smtClean="0"/>
              <a:t>19-11-2018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66306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D47019F-DAD6-4D55-9071-2A9FE54A17AB}" type="datetimeFigureOut">
              <a:rPr lang="en-IN" smtClean="0"/>
              <a:t>19-11-2018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141919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D47019F-DAD6-4D55-9071-2A9FE54A17AB}" type="datetimeFigureOut">
              <a:rPr lang="en-IN" smtClean="0"/>
              <a:t>19-11-2018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331573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D47019F-DAD6-4D55-9071-2A9FE54A17AB}" type="datetimeFigureOut">
              <a:rPr lang="en-IN" smtClean="0"/>
              <a:t>19-11-2018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417676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7019F-DAD6-4D55-9071-2A9FE54A17AB}" type="datetimeFigureOut">
              <a:rPr lang="en-IN" smtClean="0"/>
              <a:t>19-11-2018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372346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7019F-DAD6-4D55-9071-2A9FE54A17AB}" type="datetimeFigureOut">
              <a:rPr lang="en-IN" smtClean="0"/>
              <a:t>19-11-2018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3572573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7019F-DAD6-4D55-9071-2A9FE54A17AB}" type="datetimeFigureOut">
              <a:rPr lang="en-IN" smtClean="0"/>
              <a:t>19-11-2018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D7545B-D009-480A-BB41-F4415F56AAF8}" type="slidenum">
              <a:rPr lang="en-IN" smtClean="0"/>
              <a:t>‹#›</a:t>
            </a:fld>
            <a:endParaRPr lang="en-IN"/>
          </a:p>
        </p:txBody>
      </p:sp>
    </p:spTree>
    <p:extLst>
      <p:ext uri="{BB962C8B-B14F-4D97-AF65-F5344CB8AC3E}">
        <p14:creationId xmlns:p14="http://schemas.microsoft.com/office/powerpoint/2010/main" val="183019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7019F-DAD6-4D55-9071-2A9FE54A17AB}" type="datetimeFigureOut">
              <a:rPr lang="en-IN" smtClean="0"/>
              <a:t>19-11-2018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7545B-D009-480A-BB41-F4415F56AAF8}" type="slidenum">
              <a:rPr lang="en-IN" smtClean="0"/>
              <a:t>‹#›</a:t>
            </a:fld>
            <a:endParaRPr lang="en-IN"/>
          </a:p>
        </p:txBody>
      </p:sp>
    </p:spTree>
    <p:extLst>
      <p:ext uri="{BB962C8B-B14F-4D97-AF65-F5344CB8AC3E}">
        <p14:creationId xmlns:p14="http://schemas.microsoft.com/office/powerpoint/2010/main" val="974569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3999" y="4257406"/>
            <a:ext cx="4909458" cy="1261884"/>
          </a:xfrm>
          <a:prstGeom prst="rect">
            <a:avLst/>
          </a:prstGeom>
          <a:noFill/>
        </p:spPr>
        <p:txBody>
          <a:bodyPr wrap="square" rtlCol="0">
            <a:spAutoFit/>
          </a:bodyPr>
          <a:lstStyle/>
          <a:p>
            <a:r>
              <a:rPr lang="en-IN" sz="3200" dirty="0" smtClean="0">
                <a:solidFill>
                  <a:schemeClr val="bg1"/>
                </a:solidFill>
                <a:latin typeface="Myriad Pro" panose="020B0503030403020204" pitchFamily="34" charset="0"/>
              </a:rPr>
              <a:t>Phase </a:t>
            </a:r>
            <a:r>
              <a:rPr lang="en-IN" sz="3200" dirty="0">
                <a:solidFill>
                  <a:schemeClr val="bg1"/>
                </a:solidFill>
                <a:latin typeface="Myriad Pro" panose="020B0503030403020204" pitchFamily="34" charset="0"/>
              </a:rPr>
              <a:t>3</a:t>
            </a:r>
            <a:r>
              <a:rPr lang="en-IN" sz="3200" dirty="0" smtClean="0">
                <a:solidFill>
                  <a:schemeClr val="bg1"/>
                </a:solidFill>
                <a:latin typeface="Myriad Pro" panose="020B0503030403020204" pitchFamily="34" charset="0"/>
              </a:rPr>
              <a:t> </a:t>
            </a:r>
          </a:p>
          <a:p>
            <a:r>
              <a:rPr lang="en-IN" sz="4400" b="1" dirty="0" smtClean="0">
                <a:solidFill>
                  <a:schemeClr val="bg1"/>
                </a:solidFill>
                <a:latin typeface="Myriad Pro" panose="020B0503030403020204" pitchFamily="34" charset="0"/>
              </a:rPr>
              <a:t>IDEATE  </a:t>
            </a:r>
            <a:endParaRPr lang="en-IN" sz="4400" b="1" dirty="0">
              <a:solidFill>
                <a:schemeClr val="bg1"/>
              </a:solidFill>
              <a:latin typeface="Myriad Pro" panose="020B0503030403020204" pitchFamily="34" charset="0"/>
            </a:endParaRPr>
          </a:p>
        </p:txBody>
      </p:sp>
    </p:spTree>
    <p:extLst>
      <p:ext uri="{BB962C8B-B14F-4D97-AF65-F5344CB8AC3E}">
        <p14:creationId xmlns:p14="http://schemas.microsoft.com/office/powerpoint/2010/main" val="3885539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potato_peel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509428"/>
            <a:ext cx="9186888" cy="46794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1060" name="Rectangle 4"/>
          <p:cNvSpPr>
            <a:spLocks noGrp="1" noChangeArrowheads="1"/>
          </p:cNvSpPr>
          <p:nvPr>
            <p:ph type="title"/>
          </p:nvPr>
        </p:nvSpPr>
        <p:spPr/>
        <p:txBody>
          <a:bodyPr>
            <a:normAutofit/>
          </a:bodyPr>
          <a:lstStyle/>
          <a:p>
            <a:pPr eaLnBrk="1" hangingPunct="1">
              <a:defRPr/>
            </a:pPr>
            <a:r>
              <a:rPr lang="en-IE" sz="3600" dirty="0" smtClean="0">
                <a:solidFill>
                  <a:schemeClr val="bg2"/>
                </a:solidFill>
                <a:latin typeface="Myriad Pro" panose="020B0503030403020204" pitchFamily="34" charset="0"/>
              </a:rPr>
              <a:t>Applying SCAMPER TOOL ON A POTATO PEELER</a:t>
            </a:r>
            <a:endParaRPr lang="en-GB" sz="3600" dirty="0">
              <a:solidFill>
                <a:schemeClr val="bg2"/>
              </a:solidFill>
              <a:latin typeface="Myriad Pro" panose="020B0503030403020204" pitchFamily="34" charset="0"/>
            </a:endParaRPr>
          </a:p>
        </p:txBody>
      </p:sp>
    </p:spTree>
    <p:extLst>
      <p:ext uri="{BB962C8B-B14F-4D97-AF65-F5344CB8AC3E}">
        <p14:creationId xmlns:p14="http://schemas.microsoft.com/office/powerpoint/2010/main" val="998632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29047" y="925739"/>
            <a:ext cx="2643448" cy="523220"/>
          </a:xfrm>
          <a:prstGeom prst="rect">
            <a:avLst/>
          </a:prstGeom>
          <a:noFill/>
        </p:spPr>
        <p:txBody>
          <a:bodyPr wrap="square" rtlCol="0">
            <a:spAutoFit/>
          </a:bodyPr>
          <a:lstStyle/>
          <a:p>
            <a:r>
              <a:rPr lang="en-IN" sz="2800" b="1" dirty="0" smtClean="0">
                <a:solidFill>
                  <a:schemeClr val="bg1"/>
                </a:solidFill>
                <a:latin typeface="Myriad Pro" panose="020B0503030403020204" pitchFamily="34" charset="0"/>
              </a:rPr>
              <a:t>Review</a:t>
            </a:r>
            <a:endParaRPr lang="en-IN" sz="2800" b="1" dirty="0">
              <a:solidFill>
                <a:schemeClr val="bg1"/>
              </a:solidFill>
              <a:latin typeface="Myriad Pro" panose="020B0503030403020204" pitchFamily="34" charset="0"/>
            </a:endParaRPr>
          </a:p>
        </p:txBody>
      </p:sp>
      <p:sp>
        <p:nvSpPr>
          <p:cNvPr id="6" name="TextBox 5"/>
          <p:cNvSpPr txBox="1"/>
          <p:nvPr/>
        </p:nvSpPr>
        <p:spPr>
          <a:xfrm>
            <a:off x="1729046" y="2251302"/>
            <a:ext cx="8804841" cy="3970318"/>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Need / Problem Prioritization</a:t>
            </a:r>
          </a:p>
          <a:p>
            <a:endParaRPr lang="en-IN" sz="2800" dirty="0">
              <a:solidFill>
                <a:schemeClr val="bg1"/>
              </a:solidFill>
              <a:latin typeface="Myriad Pro" panose="020B0503030403020204" pitchFamily="34" charset="0"/>
            </a:endParaRPr>
          </a:p>
          <a:p>
            <a:r>
              <a:rPr lang="en-IN" sz="2800" dirty="0" smtClean="0">
                <a:solidFill>
                  <a:schemeClr val="bg1"/>
                </a:solidFill>
                <a:latin typeface="Myriad Pro" panose="020B0503030403020204" pitchFamily="34" charset="0"/>
              </a:rPr>
              <a:t>Problem Statement</a:t>
            </a:r>
          </a:p>
          <a:p>
            <a:endParaRPr lang="en-IN" sz="2800" dirty="0">
              <a:solidFill>
                <a:schemeClr val="bg1"/>
              </a:solidFill>
              <a:latin typeface="Myriad Pro" panose="020B0503030403020204" pitchFamily="34" charset="0"/>
            </a:endParaRPr>
          </a:p>
          <a:p>
            <a:r>
              <a:rPr lang="en-IN" sz="2800" dirty="0" smtClean="0">
                <a:solidFill>
                  <a:schemeClr val="bg1"/>
                </a:solidFill>
                <a:latin typeface="Myriad Pro" panose="020B0503030403020204" pitchFamily="34" charset="0"/>
              </a:rPr>
              <a:t>Prior Art Search</a:t>
            </a:r>
          </a:p>
          <a:p>
            <a:endParaRPr lang="en-IN" sz="2800" dirty="0">
              <a:solidFill>
                <a:schemeClr val="bg1"/>
              </a:solidFill>
              <a:latin typeface="Myriad Pro" panose="020B0503030403020204" pitchFamily="34" charset="0"/>
            </a:endParaRPr>
          </a:p>
          <a:p>
            <a:r>
              <a:rPr lang="en-IN" sz="2800" dirty="0" smtClean="0">
                <a:solidFill>
                  <a:schemeClr val="bg1"/>
                </a:solidFill>
                <a:latin typeface="Myriad Pro" panose="020B0503030403020204" pitchFamily="34" charset="0"/>
              </a:rPr>
              <a:t>Brainstorming – SCAMPER</a:t>
            </a:r>
          </a:p>
          <a:p>
            <a:endParaRPr lang="en-IN" sz="2800" dirty="0">
              <a:solidFill>
                <a:schemeClr val="bg1"/>
              </a:solidFill>
              <a:latin typeface="Myriad Pro" panose="020B0503030403020204" pitchFamily="34" charset="0"/>
            </a:endParaRPr>
          </a:p>
          <a:p>
            <a:r>
              <a:rPr lang="en-IN" sz="2800" dirty="0" smtClean="0">
                <a:solidFill>
                  <a:schemeClr val="bg1"/>
                </a:solidFill>
                <a:latin typeface="Myriad Pro" panose="020B0503030403020204" pitchFamily="34" charset="0"/>
              </a:rPr>
              <a:t>Sketching – Importance and Practice Assignment.</a:t>
            </a:r>
          </a:p>
        </p:txBody>
      </p:sp>
    </p:spTree>
    <p:extLst>
      <p:ext uri="{BB962C8B-B14F-4D97-AF65-F5344CB8AC3E}">
        <p14:creationId xmlns:p14="http://schemas.microsoft.com/office/powerpoint/2010/main" val="329091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29047" y="925739"/>
            <a:ext cx="9094124" cy="523220"/>
          </a:xfrm>
          <a:prstGeom prst="rect">
            <a:avLst/>
          </a:prstGeom>
          <a:noFill/>
        </p:spPr>
        <p:txBody>
          <a:bodyPr wrap="square" rtlCol="0">
            <a:spAutoFit/>
          </a:bodyPr>
          <a:lstStyle/>
          <a:p>
            <a:r>
              <a:rPr lang="en-IN" sz="2800" b="1" dirty="0" smtClean="0">
                <a:solidFill>
                  <a:schemeClr val="bg1"/>
                </a:solidFill>
                <a:latin typeface="Myriad Pro" panose="020B0503030403020204" pitchFamily="34" charset="0"/>
              </a:rPr>
              <a:t>Assignment 3		            				 Marks:14</a:t>
            </a:r>
            <a:endParaRPr lang="en-IN" sz="2800" b="1" dirty="0">
              <a:solidFill>
                <a:schemeClr val="bg1"/>
              </a:solidFill>
              <a:latin typeface="Myriad Pro" panose="020B0503030403020204" pitchFamily="34" charset="0"/>
            </a:endParaRPr>
          </a:p>
        </p:txBody>
      </p:sp>
      <p:sp>
        <p:nvSpPr>
          <p:cNvPr id="7" name="TextBox 6"/>
          <p:cNvSpPr txBox="1"/>
          <p:nvPr/>
        </p:nvSpPr>
        <p:spPr>
          <a:xfrm>
            <a:off x="1729047" y="2251302"/>
            <a:ext cx="9094124" cy="2677656"/>
          </a:xfrm>
          <a:prstGeom prst="rect">
            <a:avLst/>
          </a:prstGeom>
          <a:noFill/>
        </p:spPr>
        <p:txBody>
          <a:bodyPr wrap="square" rtlCol="0">
            <a:spAutoFit/>
          </a:bodyPr>
          <a:lstStyle/>
          <a:p>
            <a:pPr>
              <a:lnSpc>
                <a:spcPct val="200000"/>
              </a:lnSpc>
            </a:pPr>
            <a:r>
              <a:rPr lang="en-IN" sz="2800" dirty="0">
                <a:solidFill>
                  <a:schemeClr val="bg1"/>
                </a:solidFill>
                <a:latin typeface="Myriad Pro" panose="020B0503030403020204" pitchFamily="34" charset="0"/>
              </a:rPr>
              <a:t>Make a Power Point Presentation on your </a:t>
            </a:r>
            <a:r>
              <a:rPr lang="en-IN" sz="2800" dirty="0" smtClean="0">
                <a:solidFill>
                  <a:schemeClr val="bg1"/>
                </a:solidFill>
                <a:latin typeface="Myriad Pro" panose="020B0503030403020204" pitchFamily="34" charset="0"/>
              </a:rPr>
              <a:t>Survey / Search Results , Conceptualization (By Applying SCAMPER tool on search results), and  Sketching, </a:t>
            </a:r>
            <a:r>
              <a:rPr lang="en-IN" sz="2800" dirty="0">
                <a:solidFill>
                  <a:schemeClr val="bg1"/>
                </a:solidFill>
                <a:latin typeface="Myriad Pro" panose="020B0503030403020204" pitchFamily="34" charset="0"/>
              </a:rPr>
              <a:t>in the shared </a:t>
            </a:r>
            <a:r>
              <a:rPr lang="en-IN" sz="2800" dirty="0" smtClean="0">
                <a:solidFill>
                  <a:schemeClr val="bg1"/>
                </a:solidFill>
                <a:latin typeface="Myriad Pro" panose="020B0503030403020204" pitchFamily="34" charset="0"/>
              </a:rPr>
              <a:t>format.</a:t>
            </a:r>
          </a:p>
        </p:txBody>
      </p:sp>
    </p:spTree>
    <p:extLst>
      <p:ext uri="{BB962C8B-B14F-4D97-AF65-F5344CB8AC3E}">
        <p14:creationId xmlns:p14="http://schemas.microsoft.com/office/powerpoint/2010/main" val="3901796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314" y="643184"/>
            <a:ext cx="3959136" cy="769441"/>
          </a:xfrm>
          <a:prstGeom prst="rect">
            <a:avLst/>
          </a:prstGeom>
          <a:noFill/>
        </p:spPr>
        <p:txBody>
          <a:bodyPr wrap="square" rtlCol="0">
            <a:spAutoFit/>
          </a:bodyPr>
          <a:lstStyle/>
          <a:p>
            <a:r>
              <a:rPr lang="en-IN" sz="4400" b="1" dirty="0" smtClean="0">
                <a:solidFill>
                  <a:schemeClr val="bg1"/>
                </a:solidFill>
                <a:latin typeface="Myriad Pro" panose="020B0503030403020204" pitchFamily="34" charset="0"/>
              </a:rPr>
              <a:t>SURVEY</a:t>
            </a:r>
            <a:endParaRPr lang="en-IN" sz="4400" b="1" dirty="0">
              <a:solidFill>
                <a:schemeClr val="bg1"/>
              </a:solidFill>
              <a:latin typeface="Myriad Pro" panose="020B0503030403020204" pitchFamily="34" charset="0"/>
            </a:endParaRPr>
          </a:p>
        </p:txBody>
      </p:sp>
      <p:sp>
        <p:nvSpPr>
          <p:cNvPr id="6" name="TextBox 5"/>
          <p:cNvSpPr txBox="1"/>
          <p:nvPr/>
        </p:nvSpPr>
        <p:spPr>
          <a:xfrm>
            <a:off x="6803137" y="766294"/>
            <a:ext cx="3945416" cy="523220"/>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Existing Product Search</a:t>
            </a:r>
            <a:endParaRPr lang="en-IN" sz="2800" dirty="0">
              <a:solidFill>
                <a:schemeClr val="bg1"/>
              </a:solidFill>
              <a:latin typeface="Myriad Pro" panose="020B0503030403020204" pitchFamily="34" charset="0"/>
            </a:endParaRPr>
          </a:p>
        </p:txBody>
      </p:sp>
      <p:cxnSp>
        <p:nvCxnSpPr>
          <p:cNvPr id="8" name="Straight Connector 7"/>
          <p:cNvCxnSpPr/>
          <p:nvPr/>
        </p:nvCxnSpPr>
        <p:spPr>
          <a:xfrm>
            <a:off x="6197458" y="643184"/>
            <a:ext cx="0" cy="76944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208314" y="2878582"/>
            <a:ext cx="9540239" cy="2585323"/>
          </a:xfrm>
          <a:prstGeom prst="rect">
            <a:avLst/>
          </a:prstGeom>
          <a:noFill/>
        </p:spPr>
        <p:txBody>
          <a:bodyPr wrap="square" rtlCol="0">
            <a:spAutoFit/>
          </a:bodyPr>
          <a:lstStyle/>
          <a:p>
            <a:pPr>
              <a:lnSpc>
                <a:spcPct val="150000"/>
              </a:lnSpc>
            </a:pPr>
            <a:r>
              <a:rPr lang="en-IN" sz="3600" dirty="0" smtClean="0">
                <a:solidFill>
                  <a:schemeClr val="bg1"/>
                </a:solidFill>
                <a:latin typeface="Myriad Pro" panose="020B0503030403020204" pitchFamily="34" charset="0"/>
              </a:rPr>
              <a:t>Prior Art Search</a:t>
            </a:r>
          </a:p>
          <a:p>
            <a:pPr>
              <a:lnSpc>
                <a:spcPct val="150000"/>
              </a:lnSpc>
            </a:pPr>
            <a:r>
              <a:rPr lang="en-IN" sz="3600" dirty="0" smtClean="0">
                <a:solidFill>
                  <a:schemeClr val="bg1"/>
                </a:solidFill>
                <a:latin typeface="Myriad Pro" panose="020B0503030403020204" pitchFamily="34" charset="0"/>
              </a:rPr>
              <a:t>Patent Search</a:t>
            </a:r>
          </a:p>
          <a:p>
            <a:pPr>
              <a:lnSpc>
                <a:spcPct val="150000"/>
              </a:lnSpc>
            </a:pPr>
            <a:r>
              <a:rPr lang="en-IN" sz="3600" dirty="0" smtClean="0">
                <a:solidFill>
                  <a:schemeClr val="bg1"/>
                </a:solidFill>
                <a:latin typeface="Myriad Pro" panose="020B0503030403020204" pitchFamily="34" charset="0"/>
              </a:rPr>
              <a:t>Parallel Product Search</a:t>
            </a:r>
          </a:p>
        </p:txBody>
      </p:sp>
      <p:sp>
        <p:nvSpPr>
          <p:cNvPr id="9" name="TextBox 8"/>
          <p:cNvSpPr txBox="1"/>
          <p:nvPr/>
        </p:nvSpPr>
        <p:spPr>
          <a:xfrm>
            <a:off x="7772400" y="3616573"/>
            <a:ext cx="1781665" cy="769441"/>
          </a:xfrm>
          <a:prstGeom prst="rect">
            <a:avLst/>
          </a:prstGeom>
          <a:noFill/>
        </p:spPr>
        <p:txBody>
          <a:bodyPr wrap="square" rtlCol="0">
            <a:spAutoFit/>
          </a:bodyPr>
          <a:lstStyle/>
          <a:p>
            <a:r>
              <a:rPr lang="en-IN" sz="4400" b="1" dirty="0" smtClean="0">
                <a:solidFill>
                  <a:schemeClr val="bg1"/>
                </a:solidFill>
                <a:latin typeface="Myriad Pro" panose="020B0503030403020204" pitchFamily="34" charset="0"/>
              </a:rPr>
              <a:t>What?</a:t>
            </a:r>
            <a:endParaRPr lang="en-IN" sz="4400" b="1" dirty="0">
              <a:solidFill>
                <a:schemeClr val="bg1"/>
              </a:solidFill>
              <a:latin typeface="Myriad Pro" panose="020B0503030403020204" pitchFamily="34" charset="0"/>
            </a:endParaRPr>
          </a:p>
        </p:txBody>
      </p:sp>
    </p:spTree>
    <p:extLst>
      <p:ext uri="{BB962C8B-B14F-4D97-AF65-F5344CB8AC3E}">
        <p14:creationId xmlns:p14="http://schemas.microsoft.com/office/powerpoint/2010/main" val="3643284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314" y="643184"/>
            <a:ext cx="3959136" cy="769441"/>
          </a:xfrm>
          <a:prstGeom prst="rect">
            <a:avLst/>
          </a:prstGeom>
          <a:noFill/>
        </p:spPr>
        <p:txBody>
          <a:bodyPr wrap="square" rtlCol="0">
            <a:spAutoFit/>
          </a:bodyPr>
          <a:lstStyle/>
          <a:p>
            <a:r>
              <a:rPr lang="en-IN" sz="4400" b="1" dirty="0" smtClean="0">
                <a:solidFill>
                  <a:schemeClr val="bg1"/>
                </a:solidFill>
                <a:latin typeface="Myriad Pro" panose="020B0503030403020204" pitchFamily="34" charset="0"/>
              </a:rPr>
              <a:t>SURVEY</a:t>
            </a:r>
            <a:endParaRPr lang="en-IN" sz="4400" b="1" dirty="0">
              <a:solidFill>
                <a:schemeClr val="bg1"/>
              </a:solidFill>
              <a:latin typeface="Myriad Pro" panose="020B0503030403020204" pitchFamily="34" charset="0"/>
            </a:endParaRPr>
          </a:p>
        </p:txBody>
      </p:sp>
      <p:sp>
        <p:nvSpPr>
          <p:cNvPr id="6" name="TextBox 5"/>
          <p:cNvSpPr txBox="1"/>
          <p:nvPr/>
        </p:nvSpPr>
        <p:spPr>
          <a:xfrm>
            <a:off x="6803137" y="766294"/>
            <a:ext cx="3945416" cy="523220"/>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Existing Product Search</a:t>
            </a:r>
            <a:endParaRPr lang="en-IN" sz="2800" dirty="0">
              <a:solidFill>
                <a:schemeClr val="bg1"/>
              </a:solidFill>
              <a:latin typeface="Myriad Pro" panose="020B0503030403020204" pitchFamily="34" charset="0"/>
            </a:endParaRPr>
          </a:p>
        </p:txBody>
      </p:sp>
      <p:cxnSp>
        <p:nvCxnSpPr>
          <p:cNvPr id="8" name="Straight Connector 7"/>
          <p:cNvCxnSpPr/>
          <p:nvPr/>
        </p:nvCxnSpPr>
        <p:spPr>
          <a:xfrm>
            <a:off x="6197458" y="643184"/>
            <a:ext cx="0" cy="76944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208314" y="2878582"/>
            <a:ext cx="9540239" cy="2585323"/>
          </a:xfrm>
          <a:prstGeom prst="rect">
            <a:avLst/>
          </a:prstGeom>
          <a:noFill/>
        </p:spPr>
        <p:txBody>
          <a:bodyPr wrap="square" rtlCol="0">
            <a:spAutoFit/>
          </a:bodyPr>
          <a:lstStyle/>
          <a:p>
            <a:pPr>
              <a:lnSpc>
                <a:spcPct val="150000"/>
              </a:lnSpc>
            </a:pPr>
            <a:r>
              <a:rPr lang="en-IN" sz="3600" dirty="0" smtClean="0">
                <a:solidFill>
                  <a:schemeClr val="bg1"/>
                </a:solidFill>
                <a:latin typeface="Myriad Pro" panose="020B0503030403020204" pitchFamily="34" charset="0"/>
              </a:rPr>
              <a:t>Prior Art Search</a:t>
            </a:r>
          </a:p>
          <a:p>
            <a:pPr>
              <a:lnSpc>
                <a:spcPct val="150000"/>
              </a:lnSpc>
            </a:pPr>
            <a:r>
              <a:rPr lang="en-IN" sz="3600" dirty="0" smtClean="0">
                <a:solidFill>
                  <a:schemeClr val="bg1"/>
                </a:solidFill>
                <a:latin typeface="Myriad Pro" panose="020B0503030403020204" pitchFamily="34" charset="0"/>
              </a:rPr>
              <a:t>Patent Search</a:t>
            </a:r>
          </a:p>
          <a:p>
            <a:pPr>
              <a:lnSpc>
                <a:spcPct val="150000"/>
              </a:lnSpc>
            </a:pPr>
            <a:r>
              <a:rPr lang="en-IN" sz="3600" dirty="0" smtClean="0">
                <a:solidFill>
                  <a:schemeClr val="bg1"/>
                </a:solidFill>
                <a:latin typeface="Myriad Pro" panose="020B0503030403020204" pitchFamily="34" charset="0"/>
              </a:rPr>
              <a:t>Parallel Product Search</a:t>
            </a:r>
          </a:p>
        </p:txBody>
      </p:sp>
      <p:sp>
        <p:nvSpPr>
          <p:cNvPr id="9" name="TextBox 8"/>
          <p:cNvSpPr txBox="1"/>
          <p:nvPr/>
        </p:nvSpPr>
        <p:spPr>
          <a:xfrm>
            <a:off x="7997625" y="3616573"/>
            <a:ext cx="1556440" cy="769441"/>
          </a:xfrm>
          <a:prstGeom prst="rect">
            <a:avLst/>
          </a:prstGeom>
          <a:noFill/>
        </p:spPr>
        <p:txBody>
          <a:bodyPr wrap="square" rtlCol="0">
            <a:spAutoFit/>
          </a:bodyPr>
          <a:lstStyle/>
          <a:p>
            <a:r>
              <a:rPr lang="en-IN" sz="4400" b="1" dirty="0" smtClean="0">
                <a:solidFill>
                  <a:schemeClr val="bg1"/>
                </a:solidFill>
                <a:latin typeface="Myriad Pro" panose="020B0503030403020204" pitchFamily="34" charset="0"/>
              </a:rPr>
              <a:t>Why?</a:t>
            </a:r>
            <a:endParaRPr lang="en-IN" sz="4400" b="1" dirty="0">
              <a:solidFill>
                <a:schemeClr val="bg1"/>
              </a:solidFill>
              <a:latin typeface="Myriad Pro" panose="020B0503030403020204" pitchFamily="34" charset="0"/>
            </a:endParaRPr>
          </a:p>
        </p:txBody>
      </p:sp>
    </p:spTree>
    <p:extLst>
      <p:ext uri="{BB962C8B-B14F-4D97-AF65-F5344CB8AC3E}">
        <p14:creationId xmlns:p14="http://schemas.microsoft.com/office/powerpoint/2010/main" val="3814690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314" y="643184"/>
            <a:ext cx="3959136" cy="769441"/>
          </a:xfrm>
          <a:prstGeom prst="rect">
            <a:avLst/>
          </a:prstGeom>
          <a:noFill/>
        </p:spPr>
        <p:txBody>
          <a:bodyPr wrap="square" rtlCol="0">
            <a:spAutoFit/>
          </a:bodyPr>
          <a:lstStyle/>
          <a:p>
            <a:r>
              <a:rPr lang="en-IN" sz="4400" b="1" dirty="0" smtClean="0">
                <a:solidFill>
                  <a:schemeClr val="bg1"/>
                </a:solidFill>
                <a:latin typeface="Myriad Pro" panose="020B0503030403020204" pitchFamily="34" charset="0"/>
              </a:rPr>
              <a:t>SURVEY</a:t>
            </a:r>
            <a:endParaRPr lang="en-IN" sz="4400" b="1" dirty="0">
              <a:solidFill>
                <a:schemeClr val="bg1"/>
              </a:solidFill>
              <a:latin typeface="Myriad Pro" panose="020B0503030403020204" pitchFamily="34" charset="0"/>
            </a:endParaRPr>
          </a:p>
        </p:txBody>
      </p:sp>
      <p:sp>
        <p:nvSpPr>
          <p:cNvPr id="6" name="TextBox 5"/>
          <p:cNvSpPr txBox="1"/>
          <p:nvPr/>
        </p:nvSpPr>
        <p:spPr>
          <a:xfrm>
            <a:off x="6803137" y="766294"/>
            <a:ext cx="3945416" cy="523220"/>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Existing Product Search</a:t>
            </a:r>
            <a:endParaRPr lang="en-IN" sz="2800" dirty="0">
              <a:solidFill>
                <a:schemeClr val="bg1"/>
              </a:solidFill>
              <a:latin typeface="Myriad Pro" panose="020B0503030403020204" pitchFamily="34" charset="0"/>
            </a:endParaRPr>
          </a:p>
        </p:txBody>
      </p:sp>
      <p:cxnSp>
        <p:nvCxnSpPr>
          <p:cNvPr id="8" name="Straight Connector 7"/>
          <p:cNvCxnSpPr/>
          <p:nvPr/>
        </p:nvCxnSpPr>
        <p:spPr>
          <a:xfrm>
            <a:off x="6197458" y="643184"/>
            <a:ext cx="0" cy="76944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208314" y="2878582"/>
            <a:ext cx="9540239" cy="2585323"/>
          </a:xfrm>
          <a:prstGeom prst="rect">
            <a:avLst/>
          </a:prstGeom>
          <a:noFill/>
        </p:spPr>
        <p:txBody>
          <a:bodyPr wrap="square" rtlCol="0">
            <a:spAutoFit/>
          </a:bodyPr>
          <a:lstStyle/>
          <a:p>
            <a:pPr>
              <a:lnSpc>
                <a:spcPct val="150000"/>
              </a:lnSpc>
            </a:pPr>
            <a:r>
              <a:rPr lang="en-IN" sz="3600" dirty="0" smtClean="0">
                <a:solidFill>
                  <a:schemeClr val="bg1"/>
                </a:solidFill>
                <a:latin typeface="Myriad Pro" panose="020B0503030403020204" pitchFamily="34" charset="0"/>
              </a:rPr>
              <a:t>Prior Art Search</a:t>
            </a:r>
          </a:p>
          <a:p>
            <a:pPr>
              <a:lnSpc>
                <a:spcPct val="150000"/>
              </a:lnSpc>
            </a:pPr>
            <a:r>
              <a:rPr lang="en-IN" sz="3600" dirty="0" smtClean="0">
                <a:solidFill>
                  <a:schemeClr val="bg1"/>
                </a:solidFill>
                <a:latin typeface="Myriad Pro" panose="020B0503030403020204" pitchFamily="34" charset="0"/>
              </a:rPr>
              <a:t>Patent Search</a:t>
            </a:r>
          </a:p>
          <a:p>
            <a:pPr>
              <a:lnSpc>
                <a:spcPct val="150000"/>
              </a:lnSpc>
            </a:pPr>
            <a:r>
              <a:rPr lang="en-IN" sz="3600" dirty="0" smtClean="0">
                <a:solidFill>
                  <a:schemeClr val="bg1"/>
                </a:solidFill>
                <a:latin typeface="Myriad Pro" panose="020B0503030403020204" pitchFamily="34" charset="0"/>
              </a:rPr>
              <a:t>Parallel Product Search</a:t>
            </a:r>
          </a:p>
        </p:txBody>
      </p:sp>
      <p:sp>
        <p:nvSpPr>
          <p:cNvPr id="9" name="TextBox 8"/>
          <p:cNvSpPr txBox="1"/>
          <p:nvPr/>
        </p:nvSpPr>
        <p:spPr>
          <a:xfrm>
            <a:off x="7997624" y="3616573"/>
            <a:ext cx="1658439" cy="769441"/>
          </a:xfrm>
          <a:prstGeom prst="rect">
            <a:avLst/>
          </a:prstGeom>
          <a:noFill/>
        </p:spPr>
        <p:txBody>
          <a:bodyPr wrap="square" rtlCol="0">
            <a:spAutoFit/>
          </a:bodyPr>
          <a:lstStyle/>
          <a:p>
            <a:r>
              <a:rPr lang="en-IN" sz="4400" b="1" dirty="0" smtClean="0">
                <a:solidFill>
                  <a:schemeClr val="bg1"/>
                </a:solidFill>
                <a:latin typeface="Myriad Pro" panose="020B0503030403020204" pitchFamily="34" charset="0"/>
              </a:rPr>
              <a:t>How?</a:t>
            </a:r>
            <a:endParaRPr lang="en-IN" sz="4400" b="1" dirty="0">
              <a:solidFill>
                <a:schemeClr val="bg1"/>
              </a:solidFill>
              <a:latin typeface="Myriad Pro" panose="020B0503030403020204" pitchFamily="34" charset="0"/>
            </a:endParaRPr>
          </a:p>
        </p:txBody>
      </p:sp>
    </p:spTree>
    <p:extLst>
      <p:ext uri="{BB962C8B-B14F-4D97-AF65-F5344CB8AC3E}">
        <p14:creationId xmlns:p14="http://schemas.microsoft.com/office/powerpoint/2010/main" val="529450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29047" y="925739"/>
            <a:ext cx="2643448" cy="523220"/>
          </a:xfrm>
          <a:prstGeom prst="rect">
            <a:avLst/>
          </a:prstGeom>
          <a:noFill/>
        </p:spPr>
        <p:txBody>
          <a:bodyPr wrap="square" rtlCol="0">
            <a:spAutoFit/>
          </a:bodyPr>
          <a:lstStyle/>
          <a:p>
            <a:r>
              <a:rPr lang="en-IN" sz="2800" b="1" dirty="0" smtClean="0">
                <a:solidFill>
                  <a:schemeClr val="bg1"/>
                </a:solidFill>
                <a:latin typeface="Myriad Pro" panose="020B0503030403020204" pitchFamily="34" charset="0"/>
              </a:rPr>
              <a:t>Review</a:t>
            </a:r>
            <a:endParaRPr lang="en-IN" sz="2800" b="1" dirty="0">
              <a:solidFill>
                <a:schemeClr val="bg1"/>
              </a:solidFill>
              <a:latin typeface="Myriad Pro" panose="020B0503030403020204" pitchFamily="34" charset="0"/>
            </a:endParaRPr>
          </a:p>
        </p:txBody>
      </p:sp>
      <p:sp>
        <p:nvSpPr>
          <p:cNvPr id="6" name="TextBox 5"/>
          <p:cNvSpPr txBox="1"/>
          <p:nvPr/>
        </p:nvSpPr>
        <p:spPr>
          <a:xfrm>
            <a:off x="1729046" y="2251302"/>
            <a:ext cx="8804841" cy="1384995"/>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Problem Statement</a:t>
            </a:r>
          </a:p>
          <a:p>
            <a:endParaRPr lang="en-IN" sz="2800" dirty="0" smtClean="0">
              <a:solidFill>
                <a:schemeClr val="bg1"/>
              </a:solidFill>
              <a:latin typeface="Myriad Pro" panose="020B0503030403020204" pitchFamily="34" charset="0"/>
            </a:endParaRPr>
          </a:p>
          <a:p>
            <a:r>
              <a:rPr lang="en-IN" sz="2800" dirty="0" smtClean="0">
                <a:solidFill>
                  <a:schemeClr val="bg1"/>
                </a:solidFill>
                <a:latin typeface="Myriad Pro" panose="020B0503030403020204" pitchFamily="34" charset="0"/>
              </a:rPr>
              <a:t>What, Why and How to Survey?</a:t>
            </a:r>
          </a:p>
        </p:txBody>
      </p:sp>
    </p:spTree>
    <p:extLst>
      <p:ext uri="{BB962C8B-B14F-4D97-AF65-F5344CB8AC3E}">
        <p14:creationId xmlns:p14="http://schemas.microsoft.com/office/powerpoint/2010/main" val="969463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314" y="643184"/>
            <a:ext cx="5814278" cy="769441"/>
          </a:xfrm>
          <a:prstGeom prst="rect">
            <a:avLst/>
          </a:prstGeom>
          <a:noFill/>
        </p:spPr>
        <p:txBody>
          <a:bodyPr wrap="square" rtlCol="0">
            <a:spAutoFit/>
          </a:bodyPr>
          <a:lstStyle/>
          <a:p>
            <a:r>
              <a:rPr lang="en-IN" sz="4400" b="1" dirty="0" smtClean="0">
                <a:solidFill>
                  <a:prstClr val="white"/>
                </a:solidFill>
                <a:latin typeface="Myriad Pro" panose="020B0503030403020204" pitchFamily="34" charset="0"/>
              </a:rPr>
              <a:t>CONCEPTUALIZATION</a:t>
            </a:r>
            <a:endParaRPr lang="en-IN" sz="4400" b="1" dirty="0">
              <a:solidFill>
                <a:prstClr val="white"/>
              </a:solidFill>
              <a:latin typeface="Myriad Pro" panose="020B0503030403020204" pitchFamily="34" charset="0"/>
            </a:endParaRPr>
          </a:p>
        </p:txBody>
      </p:sp>
      <p:sp>
        <p:nvSpPr>
          <p:cNvPr id="11" name="TextBox 10"/>
          <p:cNvSpPr txBox="1"/>
          <p:nvPr/>
        </p:nvSpPr>
        <p:spPr>
          <a:xfrm>
            <a:off x="1208314" y="2329942"/>
            <a:ext cx="9540239" cy="4062651"/>
          </a:xfrm>
          <a:prstGeom prst="rect">
            <a:avLst/>
          </a:prstGeom>
          <a:noFill/>
        </p:spPr>
        <p:txBody>
          <a:bodyPr wrap="square" rtlCol="0">
            <a:spAutoFit/>
          </a:bodyPr>
          <a:lstStyle/>
          <a:p>
            <a:pPr>
              <a:lnSpc>
                <a:spcPct val="150000"/>
              </a:lnSpc>
            </a:pPr>
            <a:r>
              <a:rPr lang="en-IN" sz="3600" dirty="0" smtClean="0">
                <a:solidFill>
                  <a:prstClr val="white"/>
                </a:solidFill>
                <a:latin typeface="Myriad Pro" panose="020B0503030403020204" pitchFamily="34" charset="0"/>
              </a:rPr>
              <a:t>BRAINSTORMING SESSION</a:t>
            </a:r>
          </a:p>
          <a:p>
            <a:endParaRPr lang="en-IN" sz="2400" dirty="0" smtClean="0">
              <a:solidFill>
                <a:schemeClr val="bg2"/>
              </a:solidFill>
              <a:latin typeface="Myriad Pro" panose="020B0503030403020204" pitchFamily="34" charset="0"/>
            </a:endParaRPr>
          </a:p>
          <a:p>
            <a:pPr>
              <a:lnSpc>
                <a:spcPct val="150000"/>
              </a:lnSpc>
            </a:pPr>
            <a:r>
              <a:rPr lang="en-IN" sz="2400" dirty="0" smtClean="0">
                <a:solidFill>
                  <a:schemeClr val="bg2"/>
                </a:solidFill>
                <a:latin typeface="Myriad Pro" panose="020B0503030403020204" pitchFamily="34" charset="0"/>
              </a:rPr>
              <a:t>Brainstorming </a:t>
            </a:r>
            <a:r>
              <a:rPr lang="en-IN" sz="2400" dirty="0">
                <a:solidFill>
                  <a:schemeClr val="bg2"/>
                </a:solidFill>
                <a:latin typeface="Myriad Pro" panose="020B0503030403020204" pitchFamily="34" charset="0"/>
              </a:rPr>
              <a:t>is a Process of generating new and creative ideas / solutions to solve a problem, through Group </a:t>
            </a:r>
            <a:r>
              <a:rPr lang="en-IN" sz="2400" dirty="0" smtClean="0">
                <a:solidFill>
                  <a:schemeClr val="bg2"/>
                </a:solidFill>
                <a:latin typeface="Myriad Pro" panose="020B0503030403020204" pitchFamily="34" charset="0"/>
              </a:rPr>
              <a:t>Discussions with </a:t>
            </a:r>
            <a:r>
              <a:rPr lang="en-IN" sz="2400" dirty="0">
                <a:solidFill>
                  <a:schemeClr val="bg2"/>
                </a:solidFill>
                <a:latin typeface="Myriad Pro" panose="020B0503030403020204" pitchFamily="34" charset="0"/>
              </a:rPr>
              <a:t>acceptance to any kind of suggestions / inputs from the group of participants. Every participant is benefitted by improving an adaptive mind-set that gives an additional perspectives to look at a problem from.</a:t>
            </a:r>
            <a:endParaRPr lang="en-IN" sz="2400" dirty="0" smtClean="0">
              <a:solidFill>
                <a:schemeClr val="bg2"/>
              </a:solidFill>
              <a:latin typeface="Myriad Pro" panose="020B0503030403020204" pitchFamily="34" charset="0"/>
            </a:endParaRPr>
          </a:p>
        </p:txBody>
      </p:sp>
      <p:sp>
        <p:nvSpPr>
          <p:cNvPr id="7" name="TextBox 6"/>
          <p:cNvSpPr txBox="1"/>
          <p:nvPr/>
        </p:nvSpPr>
        <p:spPr>
          <a:xfrm>
            <a:off x="7860792" y="546838"/>
            <a:ext cx="3042776" cy="954107"/>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Classroom Activity : 20 +20 mins</a:t>
            </a:r>
            <a:endParaRPr lang="en-IN" sz="2800" dirty="0">
              <a:solidFill>
                <a:schemeClr val="bg1"/>
              </a:solidFill>
              <a:latin typeface="Myriad Pro" panose="020B0503030403020204" pitchFamily="34" charset="0"/>
            </a:endParaRPr>
          </a:p>
        </p:txBody>
      </p:sp>
      <p:cxnSp>
        <p:nvCxnSpPr>
          <p:cNvPr id="8" name="Straight Connector 7"/>
          <p:cNvCxnSpPr/>
          <p:nvPr/>
        </p:nvCxnSpPr>
        <p:spPr>
          <a:xfrm>
            <a:off x="6995601" y="665527"/>
            <a:ext cx="0" cy="76944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642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314" y="643184"/>
            <a:ext cx="5814278" cy="769441"/>
          </a:xfrm>
          <a:prstGeom prst="rect">
            <a:avLst/>
          </a:prstGeom>
          <a:noFill/>
        </p:spPr>
        <p:txBody>
          <a:bodyPr wrap="square" rtlCol="0">
            <a:spAutoFit/>
          </a:bodyPr>
          <a:lstStyle/>
          <a:p>
            <a:r>
              <a:rPr lang="en-IN" sz="4400" b="1" dirty="0" smtClean="0">
                <a:solidFill>
                  <a:prstClr val="white"/>
                </a:solidFill>
                <a:latin typeface="Myriad Pro" panose="020B0503030403020204" pitchFamily="34" charset="0"/>
              </a:rPr>
              <a:t>CONCEPTUALIZATION</a:t>
            </a:r>
            <a:endParaRPr lang="en-IN" sz="4400" b="1" dirty="0">
              <a:solidFill>
                <a:prstClr val="white"/>
              </a:solidFill>
              <a:latin typeface="Myriad Pro" panose="020B0503030403020204" pitchFamily="34" charset="0"/>
            </a:endParaRPr>
          </a:p>
        </p:txBody>
      </p:sp>
      <p:sp>
        <p:nvSpPr>
          <p:cNvPr id="11" name="TextBox 10"/>
          <p:cNvSpPr txBox="1"/>
          <p:nvPr/>
        </p:nvSpPr>
        <p:spPr>
          <a:xfrm>
            <a:off x="1208314" y="2329942"/>
            <a:ext cx="9540239" cy="4062651"/>
          </a:xfrm>
          <a:prstGeom prst="rect">
            <a:avLst/>
          </a:prstGeom>
          <a:noFill/>
        </p:spPr>
        <p:txBody>
          <a:bodyPr wrap="square" rtlCol="0">
            <a:spAutoFit/>
          </a:bodyPr>
          <a:lstStyle/>
          <a:p>
            <a:pPr>
              <a:lnSpc>
                <a:spcPct val="150000"/>
              </a:lnSpc>
            </a:pPr>
            <a:r>
              <a:rPr lang="en-IN" sz="3600" dirty="0" smtClean="0">
                <a:solidFill>
                  <a:prstClr val="white"/>
                </a:solidFill>
                <a:latin typeface="Myriad Pro" panose="020B0503030403020204" pitchFamily="34" charset="0"/>
              </a:rPr>
              <a:t>BRAINSTORMING SESSION – RULES:</a:t>
            </a:r>
          </a:p>
          <a:p>
            <a:pPr marL="342900" indent="-342900">
              <a:buFont typeface="Arial" panose="020B0604020202020204" pitchFamily="34" charset="0"/>
              <a:buChar char="•"/>
            </a:pPr>
            <a:endParaRPr lang="en-IN" sz="2400" dirty="0" smtClean="0">
              <a:solidFill>
                <a:schemeClr val="bg2"/>
              </a:solidFill>
              <a:latin typeface="Myriad Pro" panose="020B0503030403020204" pitchFamily="34" charset="0"/>
            </a:endParaRPr>
          </a:p>
          <a:p>
            <a:pPr marL="342900" indent="-342900">
              <a:lnSpc>
                <a:spcPct val="150000"/>
              </a:lnSpc>
              <a:buFont typeface="Arial" panose="020B0604020202020204" pitchFamily="34" charset="0"/>
              <a:buChar char="•"/>
            </a:pPr>
            <a:r>
              <a:rPr lang="en-IN" sz="2400" dirty="0" smtClean="0">
                <a:solidFill>
                  <a:schemeClr val="bg2"/>
                </a:solidFill>
                <a:latin typeface="Myriad Pro" panose="020B0503030403020204" pitchFamily="34" charset="0"/>
              </a:rPr>
              <a:t>Focus </a:t>
            </a:r>
            <a:r>
              <a:rPr lang="en-IN" sz="2400" dirty="0">
                <a:solidFill>
                  <a:schemeClr val="bg2"/>
                </a:solidFill>
                <a:latin typeface="Myriad Pro" panose="020B0503030403020204" pitchFamily="34" charset="0"/>
              </a:rPr>
              <a:t>on number / quantity of ideas</a:t>
            </a:r>
          </a:p>
          <a:p>
            <a:pPr marL="342900" indent="-342900">
              <a:lnSpc>
                <a:spcPct val="150000"/>
              </a:lnSpc>
              <a:buFont typeface="Arial" panose="020B0604020202020204" pitchFamily="34" charset="0"/>
              <a:buChar char="•"/>
            </a:pPr>
            <a:r>
              <a:rPr lang="en-IN" sz="2400" dirty="0">
                <a:solidFill>
                  <a:schemeClr val="bg2"/>
                </a:solidFill>
                <a:latin typeface="Myriad Pro" panose="020B0503030403020204" pitchFamily="34" charset="0"/>
              </a:rPr>
              <a:t>Never criticize</a:t>
            </a:r>
          </a:p>
          <a:p>
            <a:pPr marL="342900" indent="-342900">
              <a:lnSpc>
                <a:spcPct val="150000"/>
              </a:lnSpc>
              <a:buFont typeface="Arial" panose="020B0604020202020204" pitchFamily="34" charset="0"/>
              <a:buChar char="•"/>
            </a:pPr>
            <a:r>
              <a:rPr lang="en-IN" sz="2400" dirty="0">
                <a:solidFill>
                  <a:schemeClr val="bg2"/>
                </a:solidFill>
                <a:latin typeface="Myriad Pro" panose="020B0503030403020204" pitchFamily="34" charset="0"/>
              </a:rPr>
              <a:t>Accept any kind of suggestion, however bizarre</a:t>
            </a:r>
          </a:p>
          <a:p>
            <a:pPr marL="342900" indent="-342900">
              <a:lnSpc>
                <a:spcPct val="150000"/>
              </a:lnSpc>
              <a:buFont typeface="Arial" panose="020B0604020202020204" pitchFamily="34" charset="0"/>
              <a:buChar char="•"/>
            </a:pPr>
            <a:r>
              <a:rPr lang="en-IN" sz="2400" dirty="0">
                <a:solidFill>
                  <a:schemeClr val="bg2"/>
                </a:solidFill>
                <a:latin typeface="Myriad Pro" panose="020B0503030403020204" pitchFamily="34" charset="0"/>
              </a:rPr>
              <a:t>Think and appreciate uncommon</a:t>
            </a:r>
          </a:p>
          <a:p>
            <a:pPr marL="342900" indent="-342900">
              <a:lnSpc>
                <a:spcPct val="150000"/>
              </a:lnSpc>
              <a:buFont typeface="Arial" panose="020B0604020202020204" pitchFamily="34" charset="0"/>
              <a:buChar char="•"/>
            </a:pPr>
            <a:r>
              <a:rPr lang="en-IN" sz="2400" dirty="0">
                <a:solidFill>
                  <a:schemeClr val="bg2"/>
                </a:solidFill>
                <a:latin typeface="Myriad Pro" panose="020B0503030403020204" pitchFamily="34" charset="0"/>
              </a:rPr>
              <a:t>Combine and </a:t>
            </a:r>
            <a:r>
              <a:rPr lang="en-IN" sz="2400" dirty="0" smtClean="0">
                <a:solidFill>
                  <a:schemeClr val="bg2"/>
                </a:solidFill>
                <a:latin typeface="Myriad Pro" panose="020B0503030403020204" pitchFamily="34" charset="0"/>
              </a:rPr>
              <a:t>improve</a:t>
            </a:r>
            <a:endParaRPr lang="en-IN" sz="2400" dirty="0">
              <a:solidFill>
                <a:schemeClr val="bg2"/>
              </a:solidFill>
              <a:latin typeface="Myriad Pro" panose="020B0503030403020204" pitchFamily="34" charset="0"/>
            </a:endParaRPr>
          </a:p>
        </p:txBody>
      </p:sp>
      <p:sp>
        <p:nvSpPr>
          <p:cNvPr id="7" name="TextBox 6"/>
          <p:cNvSpPr txBox="1"/>
          <p:nvPr/>
        </p:nvSpPr>
        <p:spPr>
          <a:xfrm>
            <a:off x="8193024" y="546838"/>
            <a:ext cx="2710544" cy="954107"/>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Classroom Activity : 20 mins</a:t>
            </a:r>
            <a:endParaRPr lang="en-IN" sz="2800" dirty="0">
              <a:solidFill>
                <a:schemeClr val="bg1"/>
              </a:solidFill>
              <a:latin typeface="Myriad Pro" panose="020B0503030403020204" pitchFamily="34" charset="0"/>
            </a:endParaRPr>
          </a:p>
        </p:txBody>
      </p:sp>
      <p:cxnSp>
        <p:nvCxnSpPr>
          <p:cNvPr id="8" name="Straight Connector 7"/>
          <p:cNvCxnSpPr/>
          <p:nvPr/>
        </p:nvCxnSpPr>
        <p:spPr>
          <a:xfrm>
            <a:off x="6995601" y="665527"/>
            <a:ext cx="0" cy="76944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972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08314" y="643184"/>
            <a:ext cx="5814278" cy="769441"/>
          </a:xfrm>
          <a:prstGeom prst="rect">
            <a:avLst/>
          </a:prstGeom>
          <a:noFill/>
        </p:spPr>
        <p:txBody>
          <a:bodyPr wrap="square" rtlCol="0">
            <a:spAutoFit/>
          </a:bodyPr>
          <a:lstStyle/>
          <a:p>
            <a:r>
              <a:rPr lang="en-IN" sz="4400" b="1" dirty="0" smtClean="0">
                <a:solidFill>
                  <a:prstClr val="white"/>
                </a:solidFill>
                <a:latin typeface="Myriad Pro" panose="020B0503030403020204" pitchFamily="34" charset="0"/>
              </a:rPr>
              <a:t>CONCEPTUALIZATION</a:t>
            </a:r>
            <a:endParaRPr lang="en-IN" sz="4400" b="1" dirty="0">
              <a:solidFill>
                <a:prstClr val="white"/>
              </a:solidFill>
              <a:latin typeface="Myriad Pro" panose="020B0503030403020204" pitchFamily="34" charset="0"/>
            </a:endParaRPr>
          </a:p>
        </p:txBody>
      </p:sp>
      <p:sp>
        <p:nvSpPr>
          <p:cNvPr id="11" name="TextBox 10"/>
          <p:cNvSpPr txBox="1"/>
          <p:nvPr/>
        </p:nvSpPr>
        <p:spPr>
          <a:xfrm>
            <a:off x="1208314" y="2329942"/>
            <a:ext cx="9540239" cy="3877985"/>
          </a:xfrm>
          <a:prstGeom prst="rect">
            <a:avLst/>
          </a:prstGeom>
          <a:noFill/>
        </p:spPr>
        <p:txBody>
          <a:bodyPr wrap="square" rtlCol="0">
            <a:spAutoFit/>
          </a:bodyPr>
          <a:lstStyle/>
          <a:p>
            <a:pPr>
              <a:lnSpc>
                <a:spcPct val="150000"/>
              </a:lnSpc>
            </a:pPr>
            <a:r>
              <a:rPr lang="en-IN" sz="3600" dirty="0" smtClean="0">
                <a:solidFill>
                  <a:prstClr val="white"/>
                </a:solidFill>
                <a:latin typeface="Myriad Pro" panose="020B0503030403020204" pitchFamily="34" charset="0"/>
              </a:rPr>
              <a:t>BRAINSTORMING SESSION – TOOL:</a:t>
            </a:r>
          </a:p>
          <a:p>
            <a:endParaRPr lang="en-IN" sz="2400" dirty="0" smtClean="0">
              <a:solidFill>
                <a:prstClr val="white"/>
              </a:solidFill>
              <a:latin typeface="Myriad Pro" panose="020B0503030403020204" pitchFamily="34" charset="0"/>
            </a:endParaRPr>
          </a:p>
          <a:p>
            <a:r>
              <a:rPr lang="en-IN" sz="2400" dirty="0" smtClean="0">
                <a:solidFill>
                  <a:prstClr val="white"/>
                </a:solidFill>
                <a:latin typeface="Myriad Pro" panose="020B0503030403020204" pitchFamily="34" charset="0"/>
              </a:rPr>
              <a:t>S - SUBSTITUTE</a:t>
            </a:r>
            <a:br>
              <a:rPr lang="en-IN" sz="2400" dirty="0" smtClean="0">
                <a:solidFill>
                  <a:prstClr val="white"/>
                </a:solidFill>
                <a:latin typeface="Myriad Pro" panose="020B0503030403020204" pitchFamily="34" charset="0"/>
              </a:rPr>
            </a:br>
            <a:r>
              <a:rPr lang="en-IN" sz="2400" dirty="0" smtClean="0">
                <a:solidFill>
                  <a:prstClr val="white"/>
                </a:solidFill>
                <a:latin typeface="Myriad Pro" panose="020B0503030403020204" pitchFamily="34" charset="0"/>
              </a:rPr>
              <a:t>C - COMBINE</a:t>
            </a:r>
            <a:br>
              <a:rPr lang="en-IN" sz="2400" dirty="0" smtClean="0">
                <a:solidFill>
                  <a:prstClr val="white"/>
                </a:solidFill>
                <a:latin typeface="Myriad Pro" panose="020B0503030403020204" pitchFamily="34" charset="0"/>
              </a:rPr>
            </a:br>
            <a:r>
              <a:rPr lang="en-IN" sz="2400" dirty="0" smtClean="0">
                <a:solidFill>
                  <a:prstClr val="white"/>
                </a:solidFill>
                <a:latin typeface="Myriad Pro" panose="020B0503030403020204" pitchFamily="34" charset="0"/>
              </a:rPr>
              <a:t>A - ADAPT</a:t>
            </a:r>
            <a:br>
              <a:rPr lang="en-IN" sz="2400" dirty="0" smtClean="0">
                <a:solidFill>
                  <a:prstClr val="white"/>
                </a:solidFill>
                <a:latin typeface="Myriad Pro" panose="020B0503030403020204" pitchFamily="34" charset="0"/>
              </a:rPr>
            </a:br>
            <a:r>
              <a:rPr lang="en-IN" sz="2400" dirty="0" smtClean="0">
                <a:solidFill>
                  <a:prstClr val="white"/>
                </a:solidFill>
                <a:latin typeface="Myriad Pro" panose="020B0503030403020204" pitchFamily="34" charset="0"/>
              </a:rPr>
              <a:t>M - MODIFY – MINIMIZE / MAGNIFY</a:t>
            </a:r>
            <a:br>
              <a:rPr lang="en-IN" sz="2400" dirty="0" smtClean="0">
                <a:solidFill>
                  <a:prstClr val="white"/>
                </a:solidFill>
                <a:latin typeface="Myriad Pro" panose="020B0503030403020204" pitchFamily="34" charset="0"/>
              </a:rPr>
            </a:br>
            <a:r>
              <a:rPr lang="en-IN" sz="2400" dirty="0" smtClean="0">
                <a:solidFill>
                  <a:prstClr val="white"/>
                </a:solidFill>
                <a:latin typeface="Myriad Pro" panose="020B0503030403020204" pitchFamily="34" charset="0"/>
              </a:rPr>
              <a:t>P - PUT TO ANOTHER USE</a:t>
            </a:r>
            <a:br>
              <a:rPr lang="en-IN" sz="2400" dirty="0" smtClean="0">
                <a:solidFill>
                  <a:prstClr val="white"/>
                </a:solidFill>
                <a:latin typeface="Myriad Pro" panose="020B0503030403020204" pitchFamily="34" charset="0"/>
              </a:rPr>
            </a:br>
            <a:r>
              <a:rPr lang="en-IN" sz="2400" dirty="0" smtClean="0">
                <a:solidFill>
                  <a:prstClr val="white"/>
                </a:solidFill>
                <a:latin typeface="Myriad Pro" panose="020B0503030403020204" pitchFamily="34" charset="0"/>
              </a:rPr>
              <a:t>E - ELIMINATE</a:t>
            </a:r>
            <a:br>
              <a:rPr lang="en-IN" sz="2400" dirty="0" smtClean="0">
                <a:solidFill>
                  <a:prstClr val="white"/>
                </a:solidFill>
                <a:latin typeface="Myriad Pro" panose="020B0503030403020204" pitchFamily="34" charset="0"/>
              </a:rPr>
            </a:br>
            <a:r>
              <a:rPr lang="en-IN" sz="2400" dirty="0" smtClean="0">
                <a:solidFill>
                  <a:prstClr val="white"/>
                </a:solidFill>
                <a:latin typeface="Myriad Pro" panose="020B0503030403020204" pitchFamily="34" charset="0"/>
              </a:rPr>
              <a:t>R – REUSE / REORGANISE / REVERSE</a:t>
            </a:r>
            <a:endParaRPr lang="en-IN" sz="3600" dirty="0" smtClean="0">
              <a:solidFill>
                <a:prstClr val="white"/>
              </a:solidFill>
              <a:latin typeface="Myriad Pro" panose="020B0503030403020204" pitchFamily="34" charset="0"/>
            </a:endParaRPr>
          </a:p>
        </p:txBody>
      </p:sp>
      <p:sp>
        <p:nvSpPr>
          <p:cNvPr id="7" name="TextBox 6"/>
          <p:cNvSpPr txBox="1"/>
          <p:nvPr/>
        </p:nvSpPr>
        <p:spPr>
          <a:xfrm>
            <a:off x="8193024" y="546838"/>
            <a:ext cx="2710544" cy="954107"/>
          </a:xfrm>
          <a:prstGeom prst="rect">
            <a:avLst/>
          </a:prstGeom>
          <a:noFill/>
        </p:spPr>
        <p:txBody>
          <a:bodyPr wrap="square" rtlCol="0">
            <a:spAutoFit/>
          </a:bodyPr>
          <a:lstStyle/>
          <a:p>
            <a:r>
              <a:rPr lang="en-IN" sz="2800" dirty="0" smtClean="0">
                <a:solidFill>
                  <a:schemeClr val="bg1"/>
                </a:solidFill>
                <a:latin typeface="Myriad Pro" panose="020B0503030403020204" pitchFamily="34" charset="0"/>
              </a:rPr>
              <a:t>Classroom Activity : 20 mins</a:t>
            </a:r>
            <a:endParaRPr lang="en-IN" sz="2800" dirty="0">
              <a:solidFill>
                <a:schemeClr val="bg1"/>
              </a:solidFill>
              <a:latin typeface="Myriad Pro" panose="020B0503030403020204" pitchFamily="34" charset="0"/>
            </a:endParaRPr>
          </a:p>
        </p:txBody>
      </p:sp>
      <p:cxnSp>
        <p:nvCxnSpPr>
          <p:cNvPr id="8" name="Straight Connector 7"/>
          <p:cNvCxnSpPr/>
          <p:nvPr/>
        </p:nvCxnSpPr>
        <p:spPr>
          <a:xfrm>
            <a:off x="6995601" y="665527"/>
            <a:ext cx="0" cy="76944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914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60" name="Rectangle 4"/>
          <p:cNvSpPr>
            <a:spLocks noGrp="1" noChangeArrowheads="1"/>
          </p:cNvSpPr>
          <p:nvPr>
            <p:ph type="title"/>
          </p:nvPr>
        </p:nvSpPr>
        <p:spPr/>
        <p:txBody>
          <a:bodyPr>
            <a:normAutofit/>
          </a:bodyPr>
          <a:lstStyle/>
          <a:p>
            <a:pPr eaLnBrk="1" hangingPunct="1">
              <a:defRPr/>
            </a:pPr>
            <a:r>
              <a:rPr lang="en-IE" sz="3600" dirty="0" smtClean="0">
                <a:solidFill>
                  <a:schemeClr val="bg2"/>
                </a:solidFill>
                <a:latin typeface="Myriad Pro" panose="020B0503030403020204" pitchFamily="34" charset="0"/>
              </a:rPr>
              <a:t>Applying SCAMPER TOOL ON A POTATO PEELER</a:t>
            </a:r>
            <a:endParaRPr lang="en-GB" sz="3600" dirty="0">
              <a:solidFill>
                <a:schemeClr val="bg2"/>
              </a:solidFill>
              <a:latin typeface="Myriad Pro" panose="020B0503030403020204" pitchFamily="34" charset="0"/>
            </a:endParaRPr>
          </a:p>
        </p:txBody>
      </p:sp>
      <p:pic>
        <p:nvPicPr>
          <p:cNvPr id="301061" name="Picture 5"/>
          <p:cNvPicPr>
            <a:picLocks noChangeAspect="1" noChangeArrowheads="1"/>
          </p:cNvPicPr>
          <p:nvPr/>
        </p:nvPicPr>
        <p:blipFill>
          <a:blip r:embed="rId3">
            <a:extLst>
              <a:ext uri="{28A0092B-C50C-407E-A947-70E740481C1C}">
                <a14:useLocalDpi xmlns:a14="http://schemas.microsoft.com/office/drawing/2010/main" val="0"/>
              </a:ext>
            </a:extLst>
          </a:blip>
          <a:srcRect l="4430" t="14766" r="3691" b="22641"/>
          <a:stretch>
            <a:fillRect/>
          </a:stretch>
        </p:blipFill>
        <p:spPr bwMode="auto">
          <a:xfrm>
            <a:off x="984504" y="1504156"/>
            <a:ext cx="8927592" cy="46954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58905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3226</TotalTime>
  <Words>929</Words>
  <Application>Microsoft Office PowerPoint</Application>
  <PresentationFormat>Widescreen</PresentationFormat>
  <Paragraphs>143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Myriad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Applying SCAMPER TOOL ON A POTATO PEELER</vt:lpstr>
      <vt:lpstr>Applying SCAMPER TOOL ON A POTATO PEELER</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dc:creator>
  <cp:lastModifiedBy>V S Sesha Sai Jayanth G</cp:lastModifiedBy>
  <cp:revision>179</cp:revision>
  <dcterms:created xsi:type="dcterms:W3CDTF">2018-07-28T09:33:00Z</dcterms:created>
  <dcterms:modified xsi:type="dcterms:W3CDTF">2018-11-19T16:34:50Z</dcterms:modified>
</cp:coreProperties>
</file>